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12" r:id="rId3"/>
    <p:sldId id="317" r:id="rId4"/>
    <p:sldId id="319" r:id="rId5"/>
    <p:sldId id="31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1919"/>
    <a:srgbClr val="FF0909"/>
    <a:srgbClr val="FFC91D"/>
    <a:srgbClr val="D2A000"/>
    <a:srgbClr val="F8C33E"/>
    <a:srgbClr val="BD9B0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69" d="100"/>
          <a:sy n="69" d="100"/>
        </p:scale>
        <p:origin x="-117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7B2D-A822-4B74-881D-2F5D7D86A916}" type="datetimeFigureOut">
              <a:rPr lang="ru-RU" smtClean="0"/>
              <a:pPr/>
              <a:t>30.03.2017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trips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7B2D-A822-4B74-881D-2F5D7D86A916}" type="datetimeFigureOut">
              <a:rPr lang="ru-RU" smtClean="0"/>
              <a:pPr/>
              <a:t>30.03.2017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7B2D-A822-4B74-881D-2F5D7D86A916}" type="datetimeFigureOut">
              <a:rPr lang="ru-RU" smtClean="0"/>
              <a:pPr/>
              <a:t>30.03.2017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7B2D-A822-4B74-881D-2F5D7D86A916}" type="datetimeFigureOut">
              <a:rPr lang="ru-RU" smtClean="0"/>
              <a:pPr/>
              <a:t>30.03.2017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7B2D-A822-4B74-881D-2F5D7D86A916}" type="datetimeFigureOut">
              <a:rPr lang="ru-RU" smtClean="0"/>
              <a:pPr/>
              <a:t>30.03.2017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7B2D-A822-4B74-881D-2F5D7D86A916}" type="datetimeFigureOut">
              <a:rPr lang="ru-RU" smtClean="0"/>
              <a:pPr/>
              <a:t>30.03.2017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7B2D-A822-4B74-881D-2F5D7D86A916}" type="datetimeFigureOut">
              <a:rPr lang="ru-RU" smtClean="0"/>
              <a:pPr/>
              <a:t>30.03.2017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7B2D-A822-4B74-881D-2F5D7D86A916}" type="datetimeFigureOut">
              <a:rPr lang="ru-RU" smtClean="0"/>
              <a:pPr/>
              <a:t>30.03.2017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7B2D-A822-4B74-881D-2F5D7D86A916}" type="datetimeFigureOut">
              <a:rPr lang="ru-RU" smtClean="0"/>
              <a:pPr/>
              <a:t>30.03.2017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7B2D-A822-4B74-881D-2F5D7D86A916}" type="datetimeFigureOut">
              <a:rPr lang="ru-RU" smtClean="0"/>
              <a:pPr/>
              <a:t>30.03.2017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7B2D-A822-4B74-881D-2F5D7D86A916}" type="datetimeFigureOut">
              <a:rPr lang="ru-RU" smtClean="0"/>
              <a:pPr/>
              <a:t>30.03.2017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46E7B2D-A822-4B74-881D-2F5D7D86A916}" type="datetimeFigureOut">
              <a:rPr lang="ru-RU" smtClean="0"/>
              <a:pPr/>
              <a:t>30.03.2017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strips dir="ld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8135076" cy="3384376"/>
          </a:xfrm>
        </p:spPr>
        <p:txBody>
          <a:bodyPr>
            <a:noAutofit/>
          </a:bodyPr>
          <a:lstStyle/>
          <a:p>
            <a:pPr marL="444500" indent="3319463" algn="ctr"/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6000" dirty="0" smtClean="0">
                <a:solidFill>
                  <a:srgbClr val="FF1919"/>
                </a:solidFill>
              </a:rPr>
              <a:t>СТАДІЯ РОЗГЛЯДУ ДИСЦИПЛІНАРНОЇ СПРАВИ</a:t>
            </a:r>
            <a:endParaRPr lang="ru-RU" sz="3800" dirty="0">
              <a:solidFill>
                <a:srgbClr val="FF1919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91264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400" i="1" dirty="0" smtClean="0">
                <a:solidFill>
                  <a:srgbClr val="C00000"/>
                </a:solidFill>
              </a:rPr>
              <a:t>ч.1 ст. 49 Закону</a:t>
            </a:r>
            <a:endParaRPr lang="uk-UA" sz="44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988840"/>
            <a:ext cx="8147248" cy="433576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000" dirty="0" smtClean="0"/>
              <a:t>  </a:t>
            </a:r>
            <a:r>
              <a:rPr lang="uk-UA" sz="4000" dirty="0" smtClean="0"/>
              <a:t>Розгляд дисциплінарної справи відбувається у відкритому засіданні Дисциплінарної палати, в якому беруть участь суддя, скаржник, їх представники.</a:t>
            </a:r>
            <a:endParaRPr lang="uk-UA" sz="4000" dirty="0">
              <a:solidFill>
                <a:srgbClr val="FFC91D"/>
              </a:solidFill>
            </a:endParaRPr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7544" y="1628800"/>
            <a:ext cx="8424936" cy="4695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4800" dirty="0" smtClean="0"/>
              <a:t> </a:t>
            </a:r>
            <a:r>
              <a:rPr lang="uk-UA" sz="5000" b="1" dirty="0" smtClean="0"/>
              <a:t>Порядок засідання Дисциплінарної палати</a:t>
            </a:r>
            <a:r>
              <a:rPr lang="uk-UA" sz="5000" dirty="0" smtClean="0"/>
              <a:t> </a:t>
            </a:r>
            <a:r>
              <a:rPr lang="uk-UA" sz="5000" b="1" dirty="0" smtClean="0"/>
              <a:t>– </a:t>
            </a:r>
          </a:p>
          <a:p>
            <a:pPr algn="ctr">
              <a:buNone/>
            </a:pPr>
            <a:r>
              <a:rPr lang="uk-UA" sz="5000" b="1" dirty="0" smtClean="0">
                <a:solidFill>
                  <a:srgbClr val="C00000"/>
                </a:solidFill>
              </a:rPr>
              <a:t>ТАБЛИЦЯ № </a:t>
            </a:r>
            <a:r>
              <a:rPr lang="uk-UA" sz="5000" b="1" dirty="0" smtClean="0">
                <a:solidFill>
                  <a:srgbClr val="C00000"/>
                </a:solidFill>
              </a:rPr>
              <a:t>4</a:t>
            </a:r>
            <a:endParaRPr lang="uk-UA" sz="5000" b="1" dirty="0" smtClean="0">
              <a:solidFill>
                <a:srgbClr val="C00000"/>
              </a:solidFill>
            </a:endParaRPr>
          </a:p>
          <a:p>
            <a:pPr algn="just">
              <a:buNone/>
            </a:pPr>
            <a:endParaRPr lang="uk-UA" sz="4800" dirty="0"/>
          </a:p>
        </p:txBody>
      </p:sp>
      <p:sp>
        <p:nvSpPr>
          <p:cNvPr id="10" name="Овал 9"/>
          <p:cNvSpPr/>
          <p:nvPr/>
        </p:nvSpPr>
        <p:spPr>
          <a:xfrm>
            <a:off x="7452320" y="116632"/>
            <a:ext cx="1500356" cy="973629"/>
          </a:xfrm>
          <a:prstGeom prst="ellipse">
            <a:avLst/>
          </a:prstGeom>
          <a:blipFill>
            <a:blip r:embed="rId2" cstate="print"/>
            <a:srcRect/>
            <a:stretch>
              <a:fillRect l="-500" t="-853" r="-500" b="-853"/>
            </a:stretch>
          </a:blipFill>
          <a:ln>
            <a:noFill/>
          </a:ln>
          <a:effectLst>
            <a:glow rad="114300">
              <a:schemeClr val="accent5">
                <a:satMod val="175000"/>
                <a:alpha val="22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23528" y="1196752"/>
            <a:ext cx="8496944" cy="50558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3600" dirty="0" smtClean="0"/>
              <a:t> </a:t>
            </a:r>
            <a:r>
              <a:rPr lang="uk-UA" sz="5000" dirty="0" smtClean="0">
                <a:solidFill>
                  <a:srgbClr val="C00000"/>
                </a:solidFill>
              </a:rPr>
              <a:t>Особиста участь судді та його представника в засіданні Дисциплінарної палати – </a:t>
            </a:r>
          </a:p>
          <a:p>
            <a:pPr algn="ctr">
              <a:buNone/>
            </a:pPr>
            <a:r>
              <a:rPr lang="uk-UA" sz="5000" b="1" i="1" u="sng" dirty="0" smtClean="0">
                <a:solidFill>
                  <a:srgbClr val="C00000"/>
                </a:solidFill>
              </a:rPr>
              <a:t>це додаткові можливості</a:t>
            </a:r>
            <a:r>
              <a:rPr lang="uk-UA" sz="5000" dirty="0" smtClean="0">
                <a:solidFill>
                  <a:srgbClr val="C00000"/>
                </a:solidFill>
              </a:rPr>
              <a:t>!</a:t>
            </a:r>
            <a:endParaRPr lang="uk-UA" sz="5000" dirty="0">
              <a:solidFill>
                <a:srgbClr val="C0000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7452320" y="116632"/>
            <a:ext cx="1500356" cy="973629"/>
          </a:xfrm>
          <a:prstGeom prst="ellipse">
            <a:avLst/>
          </a:prstGeom>
          <a:blipFill>
            <a:blip r:embed="rId2" cstate="print"/>
            <a:srcRect/>
            <a:stretch>
              <a:fillRect l="-500" t="-853" r="-500" b="-853"/>
            </a:stretch>
          </a:blipFill>
          <a:ln>
            <a:noFill/>
          </a:ln>
          <a:effectLst>
            <a:glow rad="114300">
              <a:schemeClr val="accent5">
                <a:satMod val="175000"/>
                <a:alpha val="22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7544" y="1268760"/>
            <a:ext cx="8424936" cy="46958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uk-UA" sz="5400" dirty="0" smtClean="0"/>
              <a:t> </a:t>
            </a:r>
            <a:r>
              <a:rPr lang="uk-UA" sz="5400" b="1" dirty="0" smtClean="0"/>
              <a:t>Рекомендації щодо поведінки судді під час засідання Дисциплінарної палати – </a:t>
            </a:r>
          </a:p>
          <a:p>
            <a:pPr algn="ctr">
              <a:spcBef>
                <a:spcPts val="3000"/>
              </a:spcBef>
              <a:buNone/>
            </a:pPr>
            <a:r>
              <a:rPr lang="uk-UA" sz="5400" b="1" dirty="0" smtClean="0">
                <a:solidFill>
                  <a:srgbClr val="C00000"/>
                </a:solidFill>
              </a:rPr>
              <a:t>ТАБЛИЦЯ № </a:t>
            </a:r>
            <a:r>
              <a:rPr lang="uk-UA" sz="5400" b="1" dirty="0" smtClean="0">
                <a:solidFill>
                  <a:srgbClr val="C00000"/>
                </a:solidFill>
              </a:rPr>
              <a:t>5</a:t>
            </a:r>
            <a:endParaRPr lang="uk-UA" sz="5400" b="1" dirty="0" smtClean="0">
              <a:solidFill>
                <a:srgbClr val="C00000"/>
              </a:solidFill>
            </a:endParaRPr>
          </a:p>
          <a:p>
            <a:pPr algn="just">
              <a:buNone/>
            </a:pPr>
            <a:endParaRPr lang="uk-UA" sz="4800" dirty="0"/>
          </a:p>
        </p:txBody>
      </p:sp>
      <p:sp>
        <p:nvSpPr>
          <p:cNvPr id="10" name="Овал 9"/>
          <p:cNvSpPr/>
          <p:nvPr/>
        </p:nvSpPr>
        <p:spPr>
          <a:xfrm>
            <a:off x="7452320" y="116632"/>
            <a:ext cx="1500356" cy="973629"/>
          </a:xfrm>
          <a:prstGeom prst="ellipse">
            <a:avLst/>
          </a:prstGeom>
          <a:blipFill>
            <a:blip r:embed="rId2" cstate="print"/>
            <a:srcRect/>
            <a:stretch>
              <a:fillRect l="-500" t="-853" r="-500" b="-853"/>
            </a:stretch>
          </a:blipFill>
          <a:ln>
            <a:noFill/>
          </a:ln>
          <a:effectLst>
            <a:glow rad="114300">
              <a:schemeClr val="accent5">
                <a:satMod val="175000"/>
                <a:alpha val="22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675</TotalTime>
  <Words>66</Words>
  <Application>Microsoft Office PowerPoint</Application>
  <PresentationFormat>Экран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    СТАДІЯ РОЗГЛЯДУ ДИСЦИПЛІНАРНОЇ СПРАВИ</vt:lpstr>
      <vt:lpstr>ч.1 ст. 49 Закону</vt:lpstr>
      <vt:lpstr>Слайд 3</vt:lpstr>
      <vt:lpstr>Слайд 4</vt:lpstr>
      <vt:lpstr>Слайд 5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НАЦІОНАЛЬНА ШКОЛА  СУДДІВ УКРАЇНИ</dc:title>
  <dc:creator>Олександр Іщенко</dc:creator>
  <cp:lastModifiedBy>1</cp:lastModifiedBy>
  <cp:revision>178</cp:revision>
  <dcterms:created xsi:type="dcterms:W3CDTF">2012-07-11T07:50:02Z</dcterms:created>
  <dcterms:modified xsi:type="dcterms:W3CDTF">2017-03-30T12:39:15Z</dcterms:modified>
</cp:coreProperties>
</file>